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58" r:id="rId4"/>
    <p:sldId id="259" r:id="rId5"/>
    <p:sldId id="261"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94660"/>
  </p:normalViewPr>
  <p:slideViewPr>
    <p:cSldViewPr snapToGrid="0">
      <p:cViewPr varScale="1">
        <p:scale>
          <a:sx n="120" d="100"/>
          <a:sy n="120" d="100"/>
        </p:scale>
        <p:origin x="84"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1/8/2023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0079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33203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43690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61255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1/8/2023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97148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3714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80920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28302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47468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1/8/2023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661191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1/8/2023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3946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1/8/2023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3458296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84" r:id="rId5"/>
    <p:sldLayoutId id="2147483690" r:id="rId6"/>
    <p:sldLayoutId id="2147483685" r:id="rId7"/>
    <p:sldLayoutId id="2147483686" r:id="rId8"/>
    <p:sldLayoutId id="2147483687" r:id="rId9"/>
    <p:sldLayoutId id="2147483688" r:id="rId10"/>
    <p:sldLayoutId id="2147483689"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hyperlink" Target="https://www.cisco.com/c/en/us/solutions/small-business/networking/wireless.htm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5D336C11-52D7-798B-77C4-272C3D92B97D}"/>
              </a:ext>
            </a:extLst>
          </p:cNvPr>
          <p:cNvSpPr>
            <a:spLocks noGrp="1"/>
          </p:cNvSpPr>
          <p:nvPr>
            <p:ph type="ctrTitle"/>
          </p:nvPr>
        </p:nvSpPr>
        <p:spPr>
          <a:xfrm>
            <a:off x="5353249" y="1348844"/>
            <a:ext cx="5716338" cy="3042706"/>
          </a:xfrm>
        </p:spPr>
        <p:txBody>
          <a:bodyPr>
            <a:normAutofit/>
          </a:bodyPr>
          <a:lstStyle/>
          <a:p>
            <a:r>
              <a:rPr lang="en-US" sz="6000" dirty="0">
                <a:solidFill>
                  <a:srgbClr val="002060"/>
                </a:solidFill>
              </a:rPr>
              <a:t>Infrastructure based and Infrastructure less Network </a:t>
            </a:r>
            <a:endParaRPr lang="en-IN" sz="6000" dirty="0">
              <a:solidFill>
                <a:srgbClr val="002060"/>
              </a:solidFill>
            </a:endParaRPr>
          </a:p>
        </p:txBody>
      </p:sp>
      <p:sp>
        <p:nvSpPr>
          <p:cNvPr id="3" name="Subtitle 2">
            <a:extLst>
              <a:ext uri="{FF2B5EF4-FFF2-40B4-BE49-F238E27FC236}">
                <a16:creationId xmlns:a16="http://schemas.microsoft.com/office/drawing/2014/main" id="{2689DF5B-F8A7-C482-5291-D2B54B3FD3DF}"/>
              </a:ext>
            </a:extLst>
          </p:cNvPr>
          <p:cNvSpPr>
            <a:spLocks noGrp="1"/>
          </p:cNvSpPr>
          <p:nvPr>
            <p:ph type="subTitle" idx="1"/>
          </p:nvPr>
        </p:nvSpPr>
        <p:spPr>
          <a:xfrm>
            <a:off x="6093994" y="5285231"/>
            <a:ext cx="5355264" cy="950976"/>
          </a:xfrm>
        </p:spPr>
        <p:txBody>
          <a:bodyPr>
            <a:normAutofit/>
          </a:bodyPr>
          <a:lstStyle/>
          <a:p>
            <a:r>
              <a:rPr lang="en-US" sz="2000" b="1" i="1" dirty="0"/>
              <a:t>Monika M – 20BIS025</a:t>
            </a:r>
            <a:endParaRPr lang="en-IN" sz="2000" b="1" i="1" dirty="0"/>
          </a:p>
        </p:txBody>
      </p:sp>
      <p:pic>
        <p:nvPicPr>
          <p:cNvPr id="4" name="Picture 3">
            <a:extLst>
              <a:ext uri="{FF2B5EF4-FFF2-40B4-BE49-F238E27FC236}">
                <a16:creationId xmlns:a16="http://schemas.microsoft.com/office/drawing/2014/main" id="{86ABC722-2880-1901-4D39-0B52FF47A3B8}"/>
              </a:ext>
            </a:extLst>
          </p:cNvPr>
          <p:cNvPicPr>
            <a:picLocks noChangeAspect="1"/>
          </p:cNvPicPr>
          <p:nvPr/>
        </p:nvPicPr>
        <p:blipFill rotWithShape="1">
          <a:blip r:embed="rId4"/>
          <a:srcRect l="17403" r="27446"/>
          <a:stretch/>
        </p:blipFill>
        <p:spPr>
          <a:xfrm>
            <a:off x="616737" y="621793"/>
            <a:ext cx="4376501" cy="5614416"/>
          </a:xfrm>
          <a:prstGeom prst="rect">
            <a:avLst/>
          </a:prstGeom>
        </p:spPr>
      </p:pic>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29" name="Audio 28">
            <a:hlinkClick r:id="" action="ppaction://media"/>
            <a:extLst>
              <a:ext uri="{FF2B5EF4-FFF2-40B4-BE49-F238E27FC236}">
                <a16:creationId xmlns:a16="http://schemas.microsoft.com/office/drawing/2014/main" id="{562A519B-C225-0658-0F38-4E83A67697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41962004"/>
      </p:ext>
    </p:extLst>
  </p:cSld>
  <p:clrMapOvr>
    <a:masterClrMapping/>
  </p:clrMapOvr>
  <mc:AlternateContent xmlns:mc="http://schemas.openxmlformats.org/markup-compatibility/2006" xmlns:p14="http://schemas.microsoft.com/office/powerpoint/2010/main">
    <mc:Choice Requires="p14">
      <p:transition spd="slow" p14:dur="2000" advTm="7607"/>
    </mc:Choice>
    <mc:Fallback xmlns="">
      <p:transition spd="slow" advTm="7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9"/>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824B-F40D-84A5-AF73-7E6D960175BE}"/>
              </a:ext>
            </a:extLst>
          </p:cNvPr>
          <p:cNvSpPr>
            <a:spLocks noGrp="1"/>
          </p:cNvSpPr>
          <p:nvPr>
            <p:ph type="title"/>
          </p:nvPr>
        </p:nvSpPr>
        <p:spPr>
          <a:xfrm>
            <a:off x="316786" y="241902"/>
            <a:ext cx="10058400" cy="1371600"/>
          </a:xfrm>
        </p:spPr>
        <p:txBody>
          <a:bodyPr>
            <a:normAutofit/>
          </a:bodyPr>
          <a:lstStyle/>
          <a:p>
            <a:r>
              <a:rPr lang="en-US" sz="4400" dirty="0">
                <a:solidFill>
                  <a:schemeClr val="tx1"/>
                </a:solidFill>
              </a:rPr>
              <a:t>Wireless Network </a:t>
            </a:r>
            <a:endParaRPr lang="en-IN" sz="4400" dirty="0">
              <a:solidFill>
                <a:schemeClr val="tx1"/>
              </a:solidFill>
            </a:endParaRPr>
          </a:p>
        </p:txBody>
      </p:sp>
      <p:sp>
        <p:nvSpPr>
          <p:cNvPr id="3" name="Content Placeholder 2">
            <a:extLst>
              <a:ext uri="{FF2B5EF4-FFF2-40B4-BE49-F238E27FC236}">
                <a16:creationId xmlns:a16="http://schemas.microsoft.com/office/drawing/2014/main" id="{235DF682-C0FF-9F82-96C5-DD4A239B3FBB}"/>
              </a:ext>
            </a:extLst>
          </p:cNvPr>
          <p:cNvSpPr>
            <a:spLocks noGrp="1"/>
          </p:cNvSpPr>
          <p:nvPr>
            <p:ph idx="1"/>
          </p:nvPr>
        </p:nvSpPr>
        <p:spPr>
          <a:xfrm>
            <a:off x="612698" y="1383527"/>
            <a:ext cx="11262516" cy="5039553"/>
          </a:xfrm>
        </p:spPr>
        <p:txBody>
          <a:bodyPr>
            <a:normAutofit/>
          </a:bodyPr>
          <a:lstStyle/>
          <a:p>
            <a:r>
              <a:rPr lang="en-US" sz="1800" dirty="0">
                <a:latin typeface="Georgia" panose="02040502050405020303" pitchFamily="18" charset="0"/>
              </a:rPr>
              <a:t>A </a:t>
            </a:r>
            <a:r>
              <a:rPr lang="en-US" sz="1800" i="1" dirty="0">
                <a:latin typeface="Georgia" panose="02040502050405020303" pitchFamily="18" charset="0"/>
              </a:rPr>
              <a:t>wireless network</a:t>
            </a:r>
            <a:r>
              <a:rPr lang="en-US" sz="1800" dirty="0">
                <a:latin typeface="Georgia" panose="02040502050405020303" pitchFamily="18" charset="0"/>
              </a:rPr>
              <a:t> allows devices to stay connected to the network but roam untethered to any wires.</a:t>
            </a:r>
            <a:r>
              <a:rPr lang="en-US" sz="1800" dirty="0">
                <a:latin typeface="Georgia" panose="02040502050405020303" pitchFamily="18" charset="0"/>
                <a:hlinkClick r:id="rId4"/>
              </a:rPr>
              <a:t> </a:t>
            </a:r>
            <a:r>
              <a:rPr lang="en-US" sz="1800" dirty="0">
                <a:latin typeface="Georgia" panose="02040502050405020303" pitchFamily="18" charset="0"/>
              </a:rPr>
              <a:t>Access point amplify Wi-Fi signals, so a device can be far from a router but still be connected to the network. When you connect to a Wi-Fi hotspot at a cafe, a hotel, an airport lounge, or another public place, you're connecting to that business's wireless network.</a:t>
            </a:r>
          </a:p>
          <a:p>
            <a:pPr marL="0" indent="0">
              <a:buNone/>
            </a:pPr>
            <a:r>
              <a:rPr lang="en-US" sz="2400" b="1" i="1" dirty="0"/>
              <a:t>Types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descr="Graphical user interface, diagram&#10;&#10;Description automatically generated">
            <a:extLst>
              <a:ext uri="{FF2B5EF4-FFF2-40B4-BE49-F238E27FC236}">
                <a16:creationId xmlns:a16="http://schemas.microsoft.com/office/drawing/2014/main" id="{6C70F9F6-9CCD-358E-AC3D-EE564F360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5333" y="3082247"/>
            <a:ext cx="7217515" cy="3179852"/>
          </a:xfrm>
          <a:prstGeom prst="rect">
            <a:avLst/>
          </a:prstGeom>
        </p:spPr>
      </p:pic>
      <p:pic>
        <p:nvPicPr>
          <p:cNvPr id="29" name="Audio 28">
            <a:hlinkClick r:id="" action="ppaction://media"/>
            <a:extLst>
              <a:ext uri="{FF2B5EF4-FFF2-40B4-BE49-F238E27FC236}">
                <a16:creationId xmlns:a16="http://schemas.microsoft.com/office/drawing/2014/main" id="{28C2FA8B-CA75-682F-A9DD-4B3F386323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43667818"/>
      </p:ext>
    </p:extLst>
  </p:cSld>
  <p:clrMapOvr>
    <a:masterClrMapping/>
  </p:clrMapOvr>
  <mc:AlternateContent xmlns:mc="http://schemas.openxmlformats.org/markup-compatibility/2006" xmlns:p14="http://schemas.microsoft.com/office/powerpoint/2010/main">
    <mc:Choice Requires="p14">
      <p:transition spd="slow" p14:dur="2000" advTm="29428"/>
    </mc:Choice>
    <mc:Fallback xmlns="">
      <p:transition spd="slow" advTm="29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8CAA-11E0-7A22-7DCE-39A400579CE6}"/>
              </a:ext>
            </a:extLst>
          </p:cNvPr>
          <p:cNvSpPr>
            <a:spLocks noGrp="1"/>
          </p:cNvSpPr>
          <p:nvPr>
            <p:ph type="title"/>
          </p:nvPr>
        </p:nvSpPr>
        <p:spPr>
          <a:xfrm>
            <a:off x="6164358" y="390579"/>
            <a:ext cx="4957553" cy="1645920"/>
          </a:xfrm>
        </p:spPr>
        <p:txBody>
          <a:bodyPr>
            <a:normAutofit/>
          </a:bodyPr>
          <a:lstStyle/>
          <a:p>
            <a:r>
              <a:rPr lang="en-US" sz="4000" dirty="0"/>
              <a:t>Infrastructure Based network :</a:t>
            </a:r>
            <a:endParaRPr lang="en-IN" sz="4000"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Picture 4" descr="A picture containing text&#10;&#10;Description automatically generated">
            <a:extLst>
              <a:ext uri="{FF2B5EF4-FFF2-40B4-BE49-F238E27FC236}">
                <a16:creationId xmlns:a16="http://schemas.microsoft.com/office/drawing/2014/main" id="{73DC6726-6D98-0070-0063-DF2A069FE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256" y="2036499"/>
            <a:ext cx="4414438" cy="2803167"/>
          </a:xfrm>
          <a:prstGeom prst="rect">
            <a:avLst/>
          </a:prstGeom>
        </p:spPr>
      </p:pic>
      <p:sp>
        <p:nvSpPr>
          <p:cNvPr id="3" name="Content Placeholder 2">
            <a:extLst>
              <a:ext uri="{FF2B5EF4-FFF2-40B4-BE49-F238E27FC236}">
                <a16:creationId xmlns:a16="http://schemas.microsoft.com/office/drawing/2014/main" id="{267EAB6D-4FE8-D727-F7BD-A8C82EDF2260}"/>
              </a:ext>
            </a:extLst>
          </p:cNvPr>
          <p:cNvSpPr>
            <a:spLocks noGrp="1"/>
          </p:cNvSpPr>
          <p:nvPr>
            <p:ph idx="1"/>
          </p:nvPr>
        </p:nvSpPr>
        <p:spPr>
          <a:xfrm>
            <a:off x="6423545" y="2185011"/>
            <a:ext cx="4957554" cy="3804294"/>
          </a:xfrm>
        </p:spPr>
        <p:txBody>
          <a:bodyPr>
            <a:normAutofit lnSpcReduction="10000"/>
          </a:bodyPr>
          <a:lstStyle/>
          <a:p>
            <a:pPr>
              <a:lnSpc>
                <a:spcPct val="100000"/>
              </a:lnSpc>
            </a:pPr>
            <a:r>
              <a:rPr lang="en-IN" i="1" dirty="0">
                <a:latin typeface="Georgia" panose="02040502050405020303" pitchFamily="18" charset="0"/>
              </a:rPr>
              <a:t>Infrastructure- based network is a </a:t>
            </a:r>
            <a:r>
              <a:rPr lang="en-IN" i="1" dirty="0">
                <a:solidFill>
                  <a:srgbClr val="FF0000"/>
                </a:solidFill>
                <a:latin typeface="Georgia" panose="02040502050405020303" pitchFamily="18" charset="0"/>
              </a:rPr>
              <a:t>wireless network</a:t>
            </a:r>
            <a:r>
              <a:rPr lang="en-IN" i="1" dirty="0">
                <a:latin typeface="Georgia" panose="02040502050405020303" pitchFamily="18" charset="0"/>
              </a:rPr>
              <a:t> that requires the use of infrastructure devices such as </a:t>
            </a:r>
            <a:r>
              <a:rPr lang="en-IN" i="1" dirty="0">
                <a:solidFill>
                  <a:srgbClr val="FF0000"/>
                </a:solidFill>
                <a:latin typeface="Georgia" panose="02040502050405020303" pitchFamily="18" charset="0"/>
              </a:rPr>
              <a:t>base stations (BSs) </a:t>
            </a:r>
            <a:r>
              <a:rPr lang="en-IN" i="1" dirty="0">
                <a:latin typeface="Georgia" panose="02040502050405020303" pitchFamily="18" charset="0"/>
              </a:rPr>
              <a:t>used in traditional cellular systems or </a:t>
            </a:r>
            <a:r>
              <a:rPr lang="en-IN" i="1" dirty="0">
                <a:solidFill>
                  <a:srgbClr val="FF0000"/>
                </a:solidFill>
                <a:latin typeface="Georgia" panose="02040502050405020303" pitchFamily="18" charset="0"/>
              </a:rPr>
              <a:t>access points </a:t>
            </a:r>
            <a:r>
              <a:rPr lang="en-IN" i="1" dirty="0">
                <a:latin typeface="Georgia" panose="02040502050405020303" pitchFamily="18" charset="0"/>
              </a:rPr>
              <a:t>(APs) used in wireless local area networks (WANs) to facilitate communication between mobile devices.</a:t>
            </a:r>
          </a:p>
          <a:p>
            <a:pPr>
              <a:lnSpc>
                <a:spcPct val="100000"/>
              </a:lnSpc>
            </a:pPr>
            <a:r>
              <a:rPr lang="en-IN" i="1" dirty="0">
                <a:latin typeface="Georgia" panose="02040502050405020303" pitchFamily="18" charset="0"/>
              </a:rPr>
              <a:t>Fixed infrastructure available</a:t>
            </a:r>
          </a:p>
          <a:p>
            <a:pPr>
              <a:lnSpc>
                <a:spcPct val="100000"/>
              </a:lnSpc>
            </a:pPr>
            <a:r>
              <a:rPr lang="en-IN" i="1" dirty="0">
                <a:latin typeface="Georgia" panose="02040502050405020303" pitchFamily="18" charset="0"/>
              </a:rPr>
              <a:t>Must have a base station or access point </a:t>
            </a:r>
          </a:p>
          <a:p>
            <a:pPr>
              <a:lnSpc>
                <a:spcPct val="100000"/>
              </a:lnSpc>
            </a:pPr>
            <a:r>
              <a:rPr lang="en-IN" i="1" dirty="0">
                <a:latin typeface="Georgia" panose="02040502050405020303" pitchFamily="18" charset="0"/>
              </a:rPr>
              <a:t>These base station or the access point are fixed and centralized</a:t>
            </a:r>
          </a:p>
          <a:p>
            <a:pPr>
              <a:lnSpc>
                <a:spcPct val="100000"/>
              </a:lnSpc>
            </a:pPr>
            <a:r>
              <a:rPr lang="en-IN" i="1" dirty="0">
                <a:solidFill>
                  <a:srgbClr val="FF0000"/>
                </a:solidFill>
                <a:latin typeface="Georgia" panose="02040502050405020303" pitchFamily="18" charset="0"/>
              </a:rPr>
              <a:t>Example :</a:t>
            </a:r>
            <a:r>
              <a:rPr lang="en-IN" i="1" dirty="0">
                <a:latin typeface="Georgia" panose="02040502050405020303" pitchFamily="18" charset="0"/>
              </a:rPr>
              <a:t> WLAN, cellular network, paging system</a:t>
            </a:r>
          </a:p>
          <a:p>
            <a:pPr>
              <a:lnSpc>
                <a:spcPct val="100000"/>
              </a:lnSpc>
            </a:pPr>
            <a:endParaRPr lang="en-IN" dirty="0"/>
          </a:p>
        </p:txBody>
      </p:sp>
      <p:pic>
        <p:nvPicPr>
          <p:cNvPr id="20" name="Audio 19">
            <a:hlinkClick r:id="" action="ppaction://media"/>
            <a:extLst>
              <a:ext uri="{FF2B5EF4-FFF2-40B4-BE49-F238E27FC236}">
                <a16:creationId xmlns:a16="http://schemas.microsoft.com/office/drawing/2014/main" id="{3B1E8323-0E64-4758-5E0A-3B22F6A68DE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39330729"/>
      </p:ext>
    </p:extLst>
  </p:cSld>
  <p:clrMapOvr>
    <a:masterClrMapping/>
  </p:clrMapOvr>
  <mc:AlternateContent xmlns:mc="http://schemas.openxmlformats.org/markup-compatibility/2006" xmlns:p14="http://schemas.microsoft.com/office/powerpoint/2010/main">
    <mc:Choice Requires="p14">
      <p:transition spd="slow" p14:dur="2000" advTm="19052"/>
    </mc:Choice>
    <mc:Fallback xmlns="">
      <p:transition spd="slow" advTm="19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9057-616E-B318-C9D1-38F70B41DF06}"/>
              </a:ext>
            </a:extLst>
          </p:cNvPr>
          <p:cNvSpPr>
            <a:spLocks noGrp="1"/>
          </p:cNvSpPr>
          <p:nvPr>
            <p:ph type="title"/>
          </p:nvPr>
        </p:nvSpPr>
        <p:spPr>
          <a:xfrm>
            <a:off x="6349230" y="491957"/>
            <a:ext cx="4957553" cy="1645920"/>
          </a:xfrm>
        </p:spPr>
        <p:txBody>
          <a:bodyPr>
            <a:normAutofit/>
          </a:bodyPr>
          <a:lstStyle/>
          <a:p>
            <a:r>
              <a:rPr lang="en-US" dirty="0"/>
              <a:t>Infrastructure less network :</a:t>
            </a:r>
            <a:endParaRPr lang="en-IN" dirty="0"/>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Picture 4" descr="A picture containing text&#10;&#10;Description automatically generated">
            <a:extLst>
              <a:ext uri="{FF2B5EF4-FFF2-40B4-BE49-F238E27FC236}">
                <a16:creationId xmlns:a16="http://schemas.microsoft.com/office/drawing/2014/main" id="{409A6827-402B-E288-5B61-E14B623FC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256" y="1869795"/>
            <a:ext cx="4414438" cy="3136574"/>
          </a:xfrm>
          <a:prstGeom prst="rect">
            <a:avLst/>
          </a:prstGeom>
        </p:spPr>
      </p:pic>
      <p:sp>
        <p:nvSpPr>
          <p:cNvPr id="3" name="Content Placeholder 2">
            <a:extLst>
              <a:ext uri="{FF2B5EF4-FFF2-40B4-BE49-F238E27FC236}">
                <a16:creationId xmlns:a16="http://schemas.microsoft.com/office/drawing/2014/main" id="{47FC3C1A-A4DB-AED0-F317-017B6D9E7087}"/>
              </a:ext>
            </a:extLst>
          </p:cNvPr>
          <p:cNvSpPr>
            <a:spLocks noGrp="1"/>
          </p:cNvSpPr>
          <p:nvPr>
            <p:ph idx="1"/>
          </p:nvPr>
        </p:nvSpPr>
        <p:spPr>
          <a:xfrm>
            <a:off x="6416039" y="2293822"/>
            <a:ext cx="4957554" cy="3496120"/>
          </a:xfrm>
        </p:spPr>
        <p:txBody>
          <a:bodyPr>
            <a:normAutofit/>
          </a:bodyPr>
          <a:lstStyle/>
          <a:p>
            <a:pPr>
              <a:lnSpc>
                <a:spcPct val="100000"/>
              </a:lnSpc>
            </a:pPr>
            <a:r>
              <a:rPr lang="en-IN" i="1" dirty="0">
                <a:latin typeface="Georgia" panose="02040502050405020303" pitchFamily="18" charset="0"/>
              </a:rPr>
              <a:t>Infrastructure- less network is a wireless network that doesn’t requires the use of infrastructure devices such as base stations (BSs) used in traditional cellular systems or access points (APs) used in wireless local area networks (WANs) to facilitate communication between mobile devices.</a:t>
            </a:r>
          </a:p>
          <a:p>
            <a:pPr>
              <a:lnSpc>
                <a:spcPct val="100000"/>
              </a:lnSpc>
            </a:pPr>
            <a:r>
              <a:rPr lang="en-IN" i="1" dirty="0">
                <a:latin typeface="Georgia" panose="02040502050405020303" pitchFamily="18" charset="0"/>
              </a:rPr>
              <a:t>So </a:t>
            </a:r>
            <a:r>
              <a:rPr lang="en-IN" i="1" dirty="0">
                <a:solidFill>
                  <a:srgbClr val="FF0000"/>
                </a:solidFill>
                <a:latin typeface="Georgia" panose="02040502050405020303" pitchFamily="18" charset="0"/>
              </a:rPr>
              <a:t>doesn’t have any base station or an access point </a:t>
            </a:r>
          </a:p>
          <a:p>
            <a:pPr>
              <a:lnSpc>
                <a:spcPct val="100000"/>
              </a:lnSpc>
            </a:pPr>
            <a:r>
              <a:rPr lang="en-IN" i="1" dirty="0">
                <a:latin typeface="Georgia" panose="02040502050405020303" pitchFamily="18" charset="0"/>
              </a:rPr>
              <a:t>No existing infrastructure required</a:t>
            </a:r>
          </a:p>
          <a:p>
            <a:pPr>
              <a:lnSpc>
                <a:spcPct val="100000"/>
              </a:lnSpc>
            </a:pPr>
            <a:r>
              <a:rPr lang="en-IN" i="1" dirty="0">
                <a:solidFill>
                  <a:srgbClr val="FF0000"/>
                </a:solidFill>
                <a:latin typeface="Georgia" panose="02040502050405020303" pitchFamily="18" charset="0"/>
              </a:rPr>
              <a:t>Example:</a:t>
            </a:r>
            <a:r>
              <a:rPr lang="en-IN" i="1" dirty="0">
                <a:latin typeface="Georgia" panose="02040502050405020303" pitchFamily="18" charset="0"/>
              </a:rPr>
              <a:t> Ad-hoc network(WANET)</a:t>
            </a:r>
          </a:p>
          <a:p>
            <a:pPr>
              <a:lnSpc>
                <a:spcPct val="100000"/>
              </a:lnSpc>
            </a:pPr>
            <a:endParaRPr lang="en-IN" dirty="0"/>
          </a:p>
        </p:txBody>
      </p:sp>
      <p:pic>
        <p:nvPicPr>
          <p:cNvPr id="26" name="Audio 25">
            <a:hlinkClick r:id="" action="ppaction://media"/>
            <a:extLst>
              <a:ext uri="{FF2B5EF4-FFF2-40B4-BE49-F238E27FC236}">
                <a16:creationId xmlns:a16="http://schemas.microsoft.com/office/drawing/2014/main" id="{D866B8CC-9E65-95A3-611F-EF425C0F75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85089347"/>
      </p:ext>
    </p:extLst>
  </p:cSld>
  <p:clrMapOvr>
    <a:masterClrMapping/>
  </p:clrMapOvr>
  <mc:AlternateContent xmlns:mc="http://schemas.openxmlformats.org/markup-compatibility/2006" xmlns:p14="http://schemas.microsoft.com/office/powerpoint/2010/main">
    <mc:Choice Requires="p14">
      <p:transition spd="slow" p14:dur="2000" advTm="18585"/>
    </mc:Choice>
    <mc:Fallback xmlns="">
      <p:transition spd="slow" advTm="18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84A3A5EB-931E-46DE-A692-6731DB988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2358634F-705D-44E4-9FBF-A406E2F9A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2">
            <a:extLst>
              <a:ext uri="{FF2B5EF4-FFF2-40B4-BE49-F238E27FC236}">
                <a16:creationId xmlns:a16="http://schemas.microsoft.com/office/drawing/2014/main" id="{6FCFE1E3-A09C-4196-A99F-B7C3014E9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325CCFA3-87C3-517E-D90D-FA8986F6D086}"/>
              </a:ext>
            </a:extLst>
          </p:cNvPr>
          <p:cNvSpPr>
            <a:spLocks noGrp="1"/>
          </p:cNvSpPr>
          <p:nvPr>
            <p:ph type="title"/>
          </p:nvPr>
        </p:nvSpPr>
        <p:spPr>
          <a:xfrm>
            <a:off x="371856" y="283464"/>
            <a:ext cx="10058400" cy="1371600"/>
          </a:xfrm>
        </p:spPr>
        <p:txBody>
          <a:bodyPr>
            <a:normAutofit/>
          </a:bodyPr>
          <a:lstStyle/>
          <a:p>
            <a:r>
              <a:rPr lang="en-US" sz="4400" dirty="0"/>
              <a:t>Wireless ad-hoc network :</a:t>
            </a:r>
            <a:endParaRPr lang="en-IN" sz="4400" dirty="0"/>
          </a:p>
        </p:txBody>
      </p:sp>
      <p:sp>
        <p:nvSpPr>
          <p:cNvPr id="3" name="Content Placeholder 2">
            <a:extLst>
              <a:ext uri="{FF2B5EF4-FFF2-40B4-BE49-F238E27FC236}">
                <a16:creationId xmlns:a16="http://schemas.microsoft.com/office/drawing/2014/main" id="{33B0F79C-BBAB-F42A-C54D-D9EDC8BC359F}"/>
              </a:ext>
            </a:extLst>
          </p:cNvPr>
          <p:cNvSpPr>
            <a:spLocks noGrp="1"/>
          </p:cNvSpPr>
          <p:nvPr>
            <p:ph idx="1"/>
          </p:nvPr>
        </p:nvSpPr>
        <p:spPr>
          <a:xfrm>
            <a:off x="619875" y="1423447"/>
            <a:ext cx="6485467" cy="4760537"/>
          </a:xfrm>
        </p:spPr>
        <p:txBody>
          <a:bodyPr>
            <a:normAutofit fontScale="92500"/>
          </a:bodyPr>
          <a:lstStyle/>
          <a:p>
            <a:pPr>
              <a:lnSpc>
                <a:spcPct val="100000"/>
              </a:lnSpc>
            </a:pPr>
            <a:r>
              <a:rPr lang="en-US" i="1" dirty="0">
                <a:latin typeface="Georgia" panose="02040502050405020303" pitchFamily="18" charset="0"/>
              </a:rPr>
              <a:t>Single hop or Multi hop network that doesn’t require any fixed infrastructure </a:t>
            </a:r>
          </a:p>
          <a:p>
            <a:pPr>
              <a:lnSpc>
                <a:spcPct val="100000"/>
              </a:lnSpc>
            </a:pPr>
            <a:r>
              <a:rPr lang="en-US" i="1" dirty="0">
                <a:latin typeface="Georgia" panose="02040502050405020303" pitchFamily="18" charset="0"/>
              </a:rPr>
              <a:t>Peer nodes take part in transmitting packets </a:t>
            </a:r>
          </a:p>
          <a:p>
            <a:pPr>
              <a:lnSpc>
                <a:spcPct val="100000"/>
              </a:lnSpc>
            </a:pPr>
            <a:r>
              <a:rPr lang="en-US" i="1" dirty="0">
                <a:latin typeface="Georgia" panose="02040502050405020303" pitchFamily="18" charset="0"/>
              </a:rPr>
              <a:t>The devices can be connected through Bluetooth, hotspot ,Zigbee…</a:t>
            </a:r>
          </a:p>
          <a:p>
            <a:pPr>
              <a:lnSpc>
                <a:spcPct val="100000"/>
              </a:lnSpc>
            </a:pPr>
            <a:r>
              <a:rPr lang="en-US" i="1" dirty="0">
                <a:latin typeface="Georgia" panose="02040502050405020303" pitchFamily="18" charset="0"/>
              </a:rPr>
              <a:t>These are temporarily established networks </a:t>
            </a:r>
          </a:p>
          <a:p>
            <a:pPr>
              <a:lnSpc>
                <a:spcPct val="100000"/>
              </a:lnSpc>
            </a:pPr>
            <a:r>
              <a:rPr lang="en-US" i="1" dirty="0">
                <a:latin typeface="Georgia" panose="02040502050405020303" pitchFamily="18" charset="0"/>
              </a:rPr>
              <a:t>These networks are useful when </a:t>
            </a:r>
          </a:p>
          <a:p>
            <a:pPr marL="0" indent="0">
              <a:lnSpc>
                <a:spcPct val="100000"/>
              </a:lnSpc>
              <a:buNone/>
            </a:pPr>
            <a:r>
              <a:rPr lang="en-US" i="1" dirty="0">
                <a:latin typeface="Georgia" panose="02040502050405020303" pitchFamily="18" charset="0"/>
              </a:rPr>
              <a:t>	need to set up network fast that is  time of emergency , relief operations</a:t>
            </a:r>
          </a:p>
          <a:p>
            <a:pPr marL="0" indent="0">
              <a:lnSpc>
                <a:spcPct val="100000"/>
              </a:lnSpc>
              <a:buNone/>
            </a:pPr>
            <a:r>
              <a:rPr lang="en-US" i="1" dirty="0">
                <a:latin typeface="Georgia" panose="02040502050405020303" pitchFamily="18" charset="0"/>
              </a:rPr>
              <a:t>	no access to network infrastructure </a:t>
            </a:r>
          </a:p>
          <a:p>
            <a:pPr marL="0" indent="0">
              <a:lnSpc>
                <a:spcPct val="100000"/>
              </a:lnSpc>
              <a:buNone/>
            </a:pPr>
            <a:r>
              <a:rPr lang="en-US" i="1" dirty="0">
                <a:latin typeface="Georgia" panose="02040502050405020303" pitchFamily="18" charset="0"/>
              </a:rPr>
              <a:t>	not much planning can be afforded to setup the network </a:t>
            </a:r>
          </a:p>
          <a:p>
            <a:pPr marL="0" indent="0">
              <a:lnSpc>
                <a:spcPct val="100000"/>
              </a:lnSpc>
              <a:buNone/>
            </a:pPr>
            <a:endParaRPr lang="en-US" i="1" dirty="0">
              <a:latin typeface="Georgia" panose="02040502050405020303" pitchFamily="18" charset="0"/>
            </a:endParaRPr>
          </a:p>
          <a:p>
            <a:pPr marL="0" indent="0">
              <a:lnSpc>
                <a:spcPct val="100000"/>
              </a:lnSpc>
              <a:buNone/>
            </a:pPr>
            <a:r>
              <a:rPr lang="en-US" b="1" i="1" dirty="0">
                <a:latin typeface="Georgia" panose="02040502050405020303" pitchFamily="18" charset="0"/>
              </a:rPr>
              <a:t>Example :</a:t>
            </a:r>
          </a:p>
          <a:p>
            <a:pPr marL="0" indent="0">
              <a:lnSpc>
                <a:spcPct val="100000"/>
              </a:lnSpc>
              <a:buNone/>
            </a:pPr>
            <a:r>
              <a:rPr lang="en-US" i="1" dirty="0">
                <a:latin typeface="Georgia" panose="02040502050405020303" pitchFamily="18" charset="0"/>
              </a:rPr>
              <a:t>Connecting devices through </a:t>
            </a:r>
            <a:r>
              <a:rPr lang="en-US" i="1" dirty="0">
                <a:solidFill>
                  <a:srgbClr val="FF0000"/>
                </a:solidFill>
                <a:latin typeface="Georgia" panose="02040502050405020303" pitchFamily="18" charset="0"/>
              </a:rPr>
              <a:t>Bluetooth or through hotspot</a:t>
            </a:r>
            <a:r>
              <a:rPr lang="en-US" i="1" dirty="0">
                <a:latin typeface="Georgia" panose="02040502050405020303" pitchFamily="18" charset="0"/>
              </a:rPr>
              <a:t> comes under wireless ad-hoc (this is an example of WANET)</a:t>
            </a:r>
          </a:p>
          <a:p>
            <a:pPr marL="0" indent="0">
              <a:lnSpc>
                <a:spcPct val="100000"/>
              </a:lnSpc>
              <a:buNone/>
            </a:pPr>
            <a:endParaRPr lang="en-US" i="1" dirty="0">
              <a:latin typeface="Georgia" panose="02040502050405020303" pitchFamily="18" charset="0"/>
            </a:endParaRPr>
          </a:p>
          <a:p>
            <a:pPr marL="0" indent="0">
              <a:lnSpc>
                <a:spcPct val="100000"/>
              </a:lnSpc>
              <a:buNone/>
            </a:pPr>
            <a:endParaRPr lang="en-IN" sz="1400" dirty="0"/>
          </a:p>
        </p:txBody>
      </p:sp>
      <p:pic>
        <p:nvPicPr>
          <p:cNvPr id="5" name="Picture 4" descr="Diagram&#10;&#10;Description automatically generated">
            <a:extLst>
              <a:ext uri="{FF2B5EF4-FFF2-40B4-BE49-F238E27FC236}">
                <a16:creationId xmlns:a16="http://schemas.microsoft.com/office/drawing/2014/main" id="{C96A33EF-9482-ED7A-3DCD-09EDA8606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143" y="1700784"/>
            <a:ext cx="4070982" cy="3179975"/>
          </a:xfrm>
          <a:prstGeom prst="rect">
            <a:avLst/>
          </a:prstGeom>
        </p:spPr>
      </p:pic>
      <p:pic>
        <p:nvPicPr>
          <p:cNvPr id="19" name="Audio 18">
            <a:hlinkClick r:id="" action="ppaction://media"/>
            <a:extLst>
              <a:ext uri="{FF2B5EF4-FFF2-40B4-BE49-F238E27FC236}">
                <a16:creationId xmlns:a16="http://schemas.microsoft.com/office/drawing/2014/main" id="{6AA02FF9-5678-0541-67AE-593F95E9D3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77111914"/>
      </p:ext>
    </p:extLst>
  </p:cSld>
  <p:clrMapOvr>
    <a:masterClrMapping/>
  </p:clrMapOvr>
  <mc:AlternateContent xmlns:mc="http://schemas.openxmlformats.org/markup-compatibility/2006" xmlns:p14="http://schemas.microsoft.com/office/powerpoint/2010/main">
    <mc:Choice Requires="p14">
      <p:transition spd="slow" p14:dur="2000" advTm="39317"/>
    </mc:Choice>
    <mc:Fallback xmlns="">
      <p:transition spd="slow" advTm="39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17EC-3213-E01A-6223-DDDD462D30C7}"/>
              </a:ext>
            </a:extLst>
          </p:cNvPr>
          <p:cNvSpPr>
            <a:spLocks noGrp="1"/>
          </p:cNvSpPr>
          <p:nvPr>
            <p:ph type="title"/>
          </p:nvPr>
        </p:nvSpPr>
        <p:spPr>
          <a:xfrm>
            <a:off x="573819" y="489531"/>
            <a:ext cx="10058400" cy="831450"/>
          </a:xfrm>
        </p:spPr>
        <p:txBody>
          <a:bodyPr/>
          <a:lstStyle/>
          <a:p>
            <a:r>
              <a:rPr lang="en-US" sz="4400" dirty="0"/>
              <a:t>Characteristics</a:t>
            </a:r>
            <a:r>
              <a:rPr lang="en-US" dirty="0"/>
              <a:t> </a:t>
            </a:r>
            <a:endParaRPr lang="en-IN" dirty="0"/>
          </a:p>
        </p:txBody>
      </p:sp>
      <p:pic>
        <p:nvPicPr>
          <p:cNvPr id="5" name="Picture 4">
            <a:extLst>
              <a:ext uri="{FF2B5EF4-FFF2-40B4-BE49-F238E27FC236}">
                <a16:creationId xmlns:a16="http://schemas.microsoft.com/office/drawing/2014/main" id="{DF157FF3-64EA-2397-1CBD-EF690658E190}"/>
              </a:ext>
            </a:extLst>
          </p:cNvPr>
          <p:cNvPicPr>
            <a:picLocks noChangeAspect="1"/>
          </p:cNvPicPr>
          <p:nvPr/>
        </p:nvPicPr>
        <p:blipFill>
          <a:blip r:embed="rId4"/>
          <a:stretch>
            <a:fillRect/>
          </a:stretch>
        </p:blipFill>
        <p:spPr>
          <a:xfrm>
            <a:off x="1551941" y="1405265"/>
            <a:ext cx="9088118" cy="4810796"/>
          </a:xfrm>
          <a:prstGeom prst="rect">
            <a:avLst/>
          </a:prstGeom>
        </p:spPr>
      </p:pic>
      <p:pic>
        <p:nvPicPr>
          <p:cNvPr id="30" name="Audio 29">
            <a:hlinkClick r:id="" action="ppaction://media"/>
            <a:extLst>
              <a:ext uri="{FF2B5EF4-FFF2-40B4-BE49-F238E27FC236}">
                <a16:creationId xmlns:a16="http://schemas.microsoft.com/office/drawing/2014/main" id="{189EFEEE-EAE7-3A66-729B-2FCEDADE60D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47104938"/>
      </p:ext>
    </p:extLst>
  </p:cSld>
  <p:clrMapOvr>
    <a:masterClrMapping/>
  </p:clrMapOvr>
  <mc:AlternateContent xmlns:mc="http://schemas.openxmlformats.org/markup-compatibility/2006" xmlns:p14="http://schemas.microsoft.com/office/powerpoint/2010/main">
    <mc:Choice Requires="p14">
      <p:transition spd="slow" p14:dur="2000" advTm="51419"/>
    </mc:Choice>
    <mc:Fallback xmlns="">
      <p:transition spd="slow" advTm="51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F0A8-6171-05B4-6E07-09DA3DB907F4}"/>
              </a:ext>
            </a:extLst>
          </p:cNvPr>
          <p:cNvSpPr>
            <a:spLocks noGrp="1"/>
          </p:cNvSpPr>
          <p:nvPr>
            <p:ph type="title"/>
          </p:nvPr>
        </p:nvSpPr>
        <p:spPr>
          <a:xfrm>
            <a:off x="4231419" y="2550907"/>
            <a:ext cx="10058400" cy="1371600"/>
          </a:xfrm>
        </p:spPr>
        <p:txBody>
          <a:bodyPr>
            <a:normAutofit fontScale="90000"/>
          </a:bodyPr>
          <a:lstStyle/>
          <a:p>
            <a:r>
              <a:rPr lang="en-US" dirty="0"/>
              <a:t>Thank you!</a:t>
            </a:r>
            <a:br>
              <a:rPr lang="en-IN" dirty="0"/>
            </a:br>
            <a:endParaRPr lang="en-IN" dirty="0"/>
          </a:p>
        </p:txBody>
      </p:sp>
      <p:pic>
        <p:nvPicPr>
          <p:cNvPr id="20" name="Audio 19">
            <a:hlinkClick r:id="" action="ppaction://media"/>
            <a:extLst>
              <a:ext uri="{FF2B5EF4-FFF2-40B4-BE49-F238E27FC236}">
                <a16:creationId xmlns:a16="http://schemas.microsoft.com/office/drawing/2014/main" id="{CD137E26-6C87-ED05-1723-36C583D87FA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13233305"/>
      </p:ext>
    </p:extLst>
  </p:cSld>
  <p:clrMapOvr>
    <a:masterClrMapping/>
  </p:clrMapOvr>
  <mc:AlternateContent xmlns:mc="http://schemas.openxmlformats.org/markup-compatibility/2006" xmlns:p14="http://schemas.microsoft.com/office/powerpoint/2010/main">
    <mc:Choice Requires="p14">
      <p:transition spd="slow" p14:dur="2000" advTm="17522"/>
    </mc:Choice>
    <mc:Fallback xmlns="">
      <p:transition spd="slow" advTm="17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157</TotalTime>
  <Words>346</Words>
  <Application>Microsoft Office PowerPoint</Application>
  <PresentationFormat>Widescreen</PresentationFormat>
  <Paragraphs>39</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Garamond</vt:lpstr>
      <vt:lpstr>Georgia</vt:lpstr>
      <vt:lpstr>Goudy Old Style</vt:lpstr>
      <vt:lpstr>SavonVTI</vt:lpstr>
      <vt:lpstr>Infrastructure based and Infrastructure less Network </vt:lpstr>
      <vt:lpstr>Wireless Network </vt:lpstr>
      <vt:lpstr>Infrastructure Based network :</vt:lpstr>
      <vt:lpstr>Infrastructure less network :</vt:lpstr>
      <vt:lpstr>Wireless ad-hoc network :</vt:lpstr>
      <vt:lpstr>Characteristics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based and Infrastructure less Network </dc:title>
  <dc:creator>monika m</dc:creator>
  <cp:lastModifiedBy>monika m</cp:lastModifiedBy>
  <cp:revision>7</cp:revision>
  <dcterms:created xsi:type="dcterms:W3CDTF">2022-11-10T00:55:53Z</dcterms:created>
  <dcterms:modified xsi:type="dcterms:W3CDTF">2023-01-08T06:26:45Z</dcterms:modified>
</cp:coreProperties>
</file>